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  <p:sldMasterId id="2147483984" r:id="rId2"/>
    <p:sldMasterId id="2147484044" r:id="rId3"/>
  </p:sldMasterIdLst>
  <p:notesMasterIdLst>
    <p:notesMasterId r:id="rId17"/>
  </p:notesMasterIdLst>
  <p:handoutMasterIdLst>
    <p:handoutMasterId r:id="rId18"/>
  </p:handoutMasterIdLst>
  <p:sldIdLst>
    <p:sldId id="408" r:id="rId4"/>
    <p:sldId id="387" r:id="rId5"/>
    <p:sldId id="338" r:id="rId6"/>
    <p:sldId id="301" r:id="rId7"/>
    <p:sldId id="295" r:id="rId8"/>
    <p:sldId id="385" r:id="rId9"/>
    <p:sldId id="384" r:id="rId10"/>
    <p:sldId id="388" r:id="rId11"/>
    <p:sldId id="389" r:id="rId12"/>
    <p:sldId id="390" r:id="rId13"/>
    <p:sldId id="393" r:id="rId14"/>
    <p:sldId id="401" r:id="rId15"/>
    <p:sldId id="394" r:id="rId16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E44BDE"/>
    <a:srgbClr val="152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02" autoAdjust="0"/>
    <p:restoredTop sz="87713" autoAdjust="0"/>
  </p:normalViewPr>
  <p:slideViewPr>
    <p:cSldViewPr snapToGrid="0" snapToObjects="1">
      <p:cViewPr>
        <p:scale>
          <a:sx n="95" d="100"/>
          <a:sy n="95" d="100"/>
        </p:scale>
        <p:origin x="-1520" y="-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1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456DD-44A3-BC44-BB4E-2DD9523A904D}" type="datetimeFigureOut">
              <a:rPr lang="en-US" smtClean="0"/>
              <a:t>3/4/13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15E74-9C71-1343-99F5-06894E3AE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65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3749E-FA44-DF41-82D5-7C5D47EB348A}" type="datetimeFigureOut">
              <a:rPr lang="en-US" smtClean="0"/>
              <a:t>3/4/13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5F2AA-B5A4-7449-839F-AA73737B8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51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-Note 0º between rotation/outflow axis, and </a:t>
            </a:r>
            <a:r>
              <a:rPr lang="en-US" baseline="0" dirty="0" err="1" smtClean="0"/>
              <a:t>poloidal</a:t>
            </a:r>
            <a:r>
              <a:rPr lang="en-US" baseline="0" dirty="0" smtClean="0"/>
              <a:t> component of B-field</a:t>
            </a:r>
          </a:p>
          <a:p>
            <a:r>
              <a:rPr lang="en-US" baseline="0" dirty="0" smtClean="0"/>
              <a:t>-The is problematic when it comes to forming rotationally-supported disks (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</a:t>
            </a:r>
            <a:r>
              <a:rPr lang="fr-FR" baseline="0" dirty="0" smtClean="0"/>
              <a:t>’</a:t>
            </a:r>
            <a:r>
              <a:rPr lang="en-US" baseline="0" dirty="0" smtClean="0"/>
              <a:t>09)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DB695-F0B6-E94C-BEBB-AE9E75F69CF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SMA: 8*6m</a:t>
            </a:r>
            <a:r>
              <a:rPr lang="en-US" baseline="0" dirty="0" smtClean="0"/>
              <a:t> antennas = 226 m^2</a:t>
            </a:r>
          </a:p>
          <a:p>
            <a:r>
              <a:rPr lang="en-US" baseline="0" dirty="0" smtClean="0"/>
              <a:t>CARMA: 6*10m, 9*6m = 726 m^2 (more than factor of 3 more area)</a:t>
            </a:r>
          </a:p>
          <a:p>
            <a:r>
              <a:rPr lang="en-US" baseline="0" dirty="0" smtClean="0"/>
              <a:t>-Factor of two more dishes</a:t>
            </a:r>
          </a:p>
          <a:p>
            <a:r>
              <a:rPr lang="en-US" baseline="0" dirty="0" smtClean="0"/>
              <a:t>-Equivalent </a:t>
            </a:r>
            <a:r>
              <a:rPr lang="en-US" baseline="0" dirty="0" err="1" smtClean="0"/>
              <a:t>T_sys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65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Monday, March 4,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Monday, March 4,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Monday, March 4,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916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446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8452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973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465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9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3930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89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Monday, March 4,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6208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5134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214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515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3173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9679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7125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6541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0283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295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Monday, March 4,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270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3046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2331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853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Monday, March 4,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Monday, March 4,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Monday, March 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Monday, March 4,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Monday, March 4,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Monday, March 4,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Monday, March 4,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pPr defTabSz="457200"/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200"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pPr defTabSz="45720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pPr defTabSz="457200"/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7017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aramond"/>
          <a:ea typeface="+mj-ea"/>
          <a:cs typeface="Garamon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aramond"/>
          <a:ea typeface="+mn-ea"/>
          <a:cs typeface="Garamon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aramond"/>
          <a:ea typeface="+mn-ea"/>
          <a:cs typeface="Garamond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aramond"/>
          <a:ea typeface="+mn-ea"/>
          <a:cs typeface="Garamon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aramond"/>
          <a:ea typeface="+mn-ea"/>
          <a:cs typeface="Garamon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aramond"/>
          <a:ea typeface="+mn-ea"/>
          <a:cs typeface="Garamon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pPr defTabSz="457200"/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200"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pPr defTabSz="45720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pPr defTabSz="457200"/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7786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aramond"/>
          <a:ea typeface="+mj-ea"/>
          <a:cs typeface="Garamon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aramond"/>
          <a:ea typeface="+mn-ea"/>
          <a:cs typeface="Garamon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aramond"/>
          <a:ea typeface="+mn-ea"/>
          <a:cs typeface="Garamond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aramond"/>
          <a:ea typeface="+mn-ea"/>
          <a:cs typeface="Garamon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aramond"/>
          <a:ea typeface="+mn-ea"/>
          <a:cs typeface="Garamon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aramond"/>
          <a:ea typeface="+mn-ea"/>
          <a:cs typeface="Garamon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Relationship Id="rId3" Type="http://schemas.openxmlformats.org/officeDocument/2006/relationships/hyperlink" Target="http://arxiv.org/abs/1212.054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212.0540" TargetMode="External"/><Relationship Id="rId4" Type="http://schemas.openxmlformats.org/officeDocument/2006/relationships/hyperlink" Target="tadpol.astro.illinois.edu" TargetMode="External"/><Relationship Id="rId5" Type="http://schemas.openxmlformats.org/officeDocument/2006/relationships/hyperlink" Target="chat@astro.berkeley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jpg"/><Relationship Id="rId13" Type="http://schemas.openxmlformats.org/officeDocument/2006/relationships/image" Target="../media/image20.png"/><Relationship Id="rId14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3.gif"/><Relationship Id="rId7" Type="http://schemas.openxmlformats.org/officeDocument/2006/relationships/image" Target="../media/image14.gif"/><Relationship Id="rId8" Type="http://schemas.openxmlformats.org/officeDocument/2006/relationships/image" Target="../media/image15.gif"/><Relationship Id="rId9" Type="http://schemas.openxmlformats.org/officeDocument/2006/relationships/image" Target="../media/image16.png"/><Relationship Id="rId10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4200" y="800100"/>
            <a:ext cx="8356600" cy="2498725"/>
          </a:xfrm>
        </p:spPr>
        <p:txBody>
          <a:bodyPr/>
          <a:lstStyle/>
          <a:p>
            <a:r>
              <a:rPr lang="en-US" sz="5000" dirty="0" smtClean="0"/>
              <a:t>Are magnetic fields and outflows aligned in </a:t>
            </a:r>
            <a:r>
              <a:rPr lang="en-US" sz="5000" dirty="0" err="1" smtClean="0"/>
              <a:t>protostellar</a:t>
            </a:r>
            <a:r>
              <a:rPr lang="en-US" sz="5000" dirty="0" smtClean="0"/>
              <a:t> cores?</a:t>
            </a:r>
            <a:endParaRPr lang="en-US" sz="5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8001000" cy="3251200"/>
          </a:xfrm>
        </p:spPr>
        <p:txBody>
          <a:bodyPr>
            <a:normAutofit fontScale="92500" lnSpcReduction="10000"/>
          </a:bodyPr>
          <a:lstStyle/>
          <a:p>
            <a:r>
              <a:rPr lang="en-US" sz="3500" b="1" dirty="0"/>
              <a:t>Chat Hull</a:t>
            </a:r>
          </a:p>
          <a:p>
            <a:r>
              <a:rPr lang="en-US" sz="2800" dirty="0" smtClean="0"/>
              <a:t>University of California, Berkeley (USA)</a:t>
            </a:r>
            <a:endParaRPr lang="en-US" sz="2800" dirty="0"/>
          </a:p>
          <a:p>
            <a:r>
              <a:rPr lang="en-US" sz="2200" dirty="0" smtClean="0"/>
              <a:t>Radio Astronomy Laboratory</a:t>
            </a:r>
            <a:endParaRPr lang="en-US" sz="2200" dirty="0"/>
          </a:p>
          <a:p>
            <a:endParaRPr lang="en-US" sz="1000" dirty="0"/>
          </a:p>
          <a:p>
            <a:r>
              <a:rPr lang="en-US" sz="2800" dirty="0"/>
              <a:t>5</a:t>
            </a:r>
            <a:r>
              <a:rPr lang="en-US" sz="2800" dirty="0" smtClean="0"/>
              <a:t> February 2013</a:t>
            </a:r>
            <a:endParaRPr lang="en-US" dirty="0"/>
          </a:p>
          <a:p>
            <a:endParaRPr lang="en-US" sz="1100" dirty="0" smtClean="0"/>
          </a:p>
          <a:p>
            <a:r>
              <a:rPr lang="en-US" sz="2200" dirty="0" smtClean="0"/>
              <a:t>Session: Magnetic Fields in the ISM and Star-forming Regions I</a:t>
            </a:r>
          </a:p>
          <a:p>
            <a:r>
              <a:rPr lang="en-US" sz="2200" dirty="0" smtClean="0"/>
              <a:t>Magnetic Fields in the Universe IV</a:t>
            </a:r>
            <a:endParaRPr lang="en-US" sz="2200" dirty="0"/>
          </a:p>
          <a:p>
            <a:r>
              <a:rPr lang="en-US" sz="2200" dirty="0" smtClean="0"/>
              <a:t>Playa del Carmen, Quintana </a:t>
            </a:r>
            <a:r>
              <a:rPr lang="en-US" sz="2200" dirty="0" err="1" smtClean="0"/>
              <a:t>Roo</a:t>
            </a:r>
            <a:r>
              <a:rPr lang="en-US" sz="2200" dirty="0" smtClean="0"/>
              <a:t>, México</a:t>
            </a:r>
            <a:endParaRPr lang="en-US" sz="2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608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656114" y="529173"/>
            <a:ext cx="8613769" cy="6328827"/>
            <a:chOff x="-1628770" y="869847"/>
            <a:chExt cx="8613769" cy="632882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365348" y="-151674"/>
              <a:ext cx="6086926" cy="861376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91171" y="869847"/>
              <a:ext cx="2857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NGC 1333-IRAS 4B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1048935" y="1035165"/>
            <a:ext cx="7063292" cy="5423692"/>
            <a:chOff x="3598712" y="1248842"/>
            <a:chExt cx="6848286" cy="517796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640281" y="620094"/>
              <a:ext cx="4765148" cy="684828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985066" y="1248842"/>
              <a:ext cx="2006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000000"/>
                  </a:solidFill>
                  <a:cs typeface="Garamond"/>
                </a:rPr>
                <a:t>Ser-emb</a:t>
              </a:r>
              <a:r>
                <a:rPr lang="en-US" sz="2400" b="1" dirty="0">
                  <a:solidFill>
                    <a:srgbClr val="000000"/>
                  </a:solidFill>
                  <a:cs typeface="Garamond"/>
                </a:rPr>
                <a:t> </a:t>
              </a:r>
              <a:r>
                <a:rPr lang="en-US" sz="2400" b="1" dirty="0" smtClean="0">
                  <a:solidFill>
                    <a:srgbClr val="000000"/>
                  </a:solidFill>
                  <a:cs typeface="Garamond"/>
                </a:rPr>
                <a:t>8</a:t>
              </a:r>
              <a:endParaRPr lang="en-US" sz="2400" b="1" dirty="0">
                <a:solidFill>
                  <a:srgbClr val="000000"/>
                </a:solidFill>
                <a:cs typeface="Garamond"/>
              </a:endParaRPr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TADPOL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69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279" y="390515"/>
            <a:ext cx="6937813" cy="6108392"/>
            <a:chOff x="-103715" y="308876"/>
            <a:chExt cx="6937813" cy="61083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0" b="3577"/>
            <a:stretch/>
          </p:blipFill>
          <p:spPr>
            <a:xfrm>
              <a:off x="279407" y="1138062"/>
              <a:ext cx="6368304" cy="492066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-2766179" y="2971340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Cumulative Distribution Function (CDF)</a:t>
              </a:r>
              <a:endParaRPr lang="en-US" sz="22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3726" y="5986381"/>
              <a:ext cx="62803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(Projected) angle between outflow &amp; B-field (</a:t>
              </a:r>
              <a:r>
                <a:rPr lang="en-US" sz="2200" b="1" dirty="0" err="1" smtClean="0"/>
                <a:t>deg</a:t>
              </a:r>
              <a:r>
                <a:rPr lang="en-US" sz="2200" b="1" dirty="0" smtClean="0"/>
                <a:t>)</a:t>
              </a:r>
              <a:endParaRPr lang="en-US" sz="22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3" y="313088"/>
            <a:ext cx="8229600" cy="990600"/>
          </a:xfrm>
        </p:spPr>
        <p:txBody>
          <a:bodyPr/>
          <a:lstStyle/>
          <a:p>
            <a:r>
              <a:rPr lang="en-US" dirty="0" smtClean="0"/>
              <a:t>Outflow vs. B-field: distribution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89680" y="5281394"/>
            <a:ext cx="32575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Hull+ 2012</a:t>
            </a:r>
            <a:r>
              <a:rPr lang="en-US" sz="1600" dirty="0" smtClean="0"/>
              <a:t>, submitted to </a:t>
            </a:r>
            <a:r>
              <a:rPr lang="en-US" sz="1600" dirty="0" err="1" smtClean="0"/>
              <a:t>ApJL</a:t>
            </a:r>
            <a:endParaRPr lang="en-US" sz="1600" dirty="0" smtClean="0"/>
          </a:p>
          <a:p>
            <a:pPr algn="ctr"/>
            <a:r>
              <a:rPr lang="en-US" sz="1600" dirty="0" smtClean="0"/>
              <a:t>Preprint: </a:t>
            </a:r>
            <a:r>
              <a:rPr lang="en-US" sz="1600" dirty="0">
                <a:hlinkClick r:id="rId3"/>
              </a:rPr>
              <a:t>arXiv:</a:t>
            </a:r>
            <a:r>
              <a:rPr lang="en-US" sz="1600" dirty="0" smtClean="0">
                <a:hlinkClick r:id="rId3"/>
              </a:rPr>
              <a:t>1212.0540</a:t>
            </a:r>
            <a:endParaRPr lang="en-US" sz="1600" dirty="0"/>
          </a:p>
        </p:txBody>
      </p:sp>
      <p:grpSp>
        <p:nvGrpSpPr>
          <p:cNvPr id="7" name="Group 6"/>
          <p:cNvGrpSpPr/>
          <p:nvPr/>
        </p:nvGrpSpPr>
        <p:grpSpPr>
          <a:xfrm>
            <a:off x="5349363" y="700668"/>
            <a:ext cx="3768340" cy="923330"/>
            <a:chOff x="5349363" y="700668"/>
            <a:chExt cx="3768340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6732925" y="700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Simulation:</a:t>
              </a:r>
              <a:r>
                <a:rPr lang="en-US" dirty="0" smtClean="0"/>
                <a:t> outflows &amp; B-fields aligned within a 20º cone (tightly aligned)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349363" y="914400"/>
              <a:ext cx="1403882" cy="52868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415280" y="2085108"/>
            <a:ext cx="3702423" cy="923330"/>
            <a:chOff x="5415280" y="2247668"/>
            <a:chExt cx="3702423" cy="923330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5415280" y="2479040"/>
              <a:ext cx="1280274" cy="8116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732925" y="2247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Simulation:</a:t>
              </a:r>
              <a:r>
                <a:rPr lang="en-US" dirty="0" smtClean="0"/>
                <a:t> outflows &amp; B-fields are randomly oriented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762044" y="4676473"/>
            <a:ext cx="2384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KS-test results: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20º cone </a:t>
            </a:r>
            <a:r>
              <a:rPr lang="en-US" b="1" dirty="0" smtClean="0"/>
              <a:t>ruled out </a:t>
            </a:r>
            <a:r>
              <a:rPr lang="en-US" dirty="0" smtClean="0"/>
              <a:t>( p-value ~ 10</a:t>
            </a:r>
            <a:r>
              <a:rPr lang="en-US" baseline="30000" dirty="0" smtClean="0"/>
              <a:t>-9 </a:t>
            </a:r>
            <a:r>
              <a:rPr lang="en-US" dirty="0" smtClean="0"/>
              <a:t>)</a:t>
            </a:r>
          </a:p>
          <a:p>
            <a:pPr marL="285750" indent="-285750">
              <a:buFont typeface="Arial"/>
              <a:buChar char="•"/>
            </a:pPr>
            <a:endParaRPr lang="en-US" sz="1000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Misaligned ( 0.79 ) and random ( 0.64 ) cannot be ruled out</a:t>
            </a:r>
          </a:p>
          <a:p>
            <a:r>
              <a:rPr lang="en-US" dirty="0"/>
              <a:t>	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329043" y="3210560"/>
            <a:ext cx="3794637" cy="1412434"/>
            <a:chOff x="5323066" y="488563"/>
            <a:chExt cx="3794637" cy="1412434"/>
          </a:xfrm>
        </p:grpSpPr>
        <p:sp>
          <p:nvSpPr>
            <p:cNvPr id="18" name="TextBox 17"/>
            <p:cNvSpPr txBox="1"/>
            <p:nvPr/>
          </p:nvSpPr>
          <p:spPr>
            <a:xfrm>
              <a:off x="6732925" y="700668"/>
              <a:ext cx="23847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Simulation:</a:t>
              </a:r>
              <a:r>
                <a:rPr lang="en-US" dirty="0" smtClean="0"/>
                <a:t> outflows &amp; B-fields aligned between 70–90º (preferentially misaligned)</a:t>
              </a:r>
              <a:endParaRPr lang="en-US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5323066" y="488563"/>
              <a:ext cx="1409860" cy="507117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1334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844"/>
            <a:ext cx="8229600" cy="990600"/>
          </a:xfr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489" y="468809"/>
            <a:ext cx="8686801" cy="6257111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sz="1300" dirty="0" smtClean="0"/>
          </a:p>
          <a:p>
            <a:r>
              <a:rPr lang="en-US" sz="3000" dirty="0" smtClean="0"/>
              <a:t>B-fields are either </a:t>
            </a:r>
            <a:r>
              <a:rPr lang="en-US" sz="3000" b="1" dirty="0" smtClean="0"/>
              <a:t>preferentially misaligned</a:t>
            </a:r>
            <a:r>
              <a:rPr lang="en-US" sz="3000" dirty="0" smtClean="0"/>
              <a:t> (perp.) or</a:t>
            </a:r>
            <a:r>
              <a:rPr lang="en-US" sz="3000" b="1" dirty="0" smtClean="0"/>
              <a:t> randomly </a:t>
            </a:r>
            <a:r>
              <a:rPr lang="en-US" sz="3000" b="1" dirty="0"/>
              <a:t>aligned </a:t>
            </a:r>
            <a:r>
              <a:rPr lang="en-US" sz="3000" dirty="0" smtClean="0"/>
              <a:t>with respect to outflows at the</a:t>
            </a:r>
          </a:p>
          <a:p>
            <a:pPr marL="0" indent="0">
              <a:buNone/>
            </a:pPr>
            <a:r>
              <a:rPr lang="en-US" sz="3000" dirty="0" smtClean="0"/>
              <a:t> ~1000 AU scale</a:t>
            </a:r>
          </a:p>
          <a:p>
            <a:pPr lvl="1"/>
            <a:r>
              <a:rPr lang="en-US" sz="2800" dirty="0" smtClean="0"/>
              <a:t>Thus, </a:t>
            </a:r>
            <a:r>
              <a:rPr lang="en-US" sz="2800" dirty="0" err="1" smtClean="0"/>
              <a:t>circumstellar</a:t>
            </a:r>
            <a:r>
              <a:rPr lang="en-US" sz="2800" dirty="0" smtClean="0"/>
              <a:t> disks are misaligned with fields in the cores from which they formed</a:t>
            </a:r>
            <a:endParaRPr lang="en-US" sz="2600" dirty="0"/>
          </a:p>
          <a:p>
            <a:pPr lvl="1"/>
            <a:endParaRPr lang="en-US" sz="3000" b="1" dirty="0" smtClean="0"/>
          </a:p>
          <a:p>
            <a:r>
              <a:rPr lang="en-US" sz="3400" dirty="0" smtClean="0"/>
              <a:t>Future work:</a:t>
            </a:r>
          </a:p>
          <a:p>
            <a:pPr lvl="1"/>
            <a:r>
              <a:rPr lang="en-US" sz="3000" dirty="0" smtClean="0"/>
              <a:t>Compare polarization in filaments with ALMA data</a:t>
            </a:r>
          </a:p>
          <a:p>
            <a:pPr lvl="1"/>
            <a:r>
              <a:rPr lang="en-US" sz="3000" dirty="0" smtClean="0"/>
              <a:t>Compare B-fields in SCUBA (~0.1 pc) and </a:t>
            </a:r>
          </a:p>
          <a:p>
            <a:pPr marL="274320" lvl="1" indent="0">
              <a:buNone/>
            </a:pPr>
            <a:r>
              <a:rPr lang="en-US" sz="3000" dirty="0"/>
              <a:t> </a:t>
            </a:r>
            <a:r>
              <a:rPr lang="en-US" sz="3000" dirty="0" smtClean="0"/>
              <a:t> CARMA (~1000 AU, or ~0.05 pc) data</a:t>
            </a:r>
          </a:p>
          <a:p>
            <a:pPr lvl="1"/>
            <a:endParaRPr lang="en-US" sz="3000" b="1" dirty="0" smtClean="0"/>
          </a:p>
          <a:p>
            <a:r>
              <a:rPr lang="en-US" b="1" dirty="0" smtClean="0"/>
              <a:t>TADPOL results: </a:t>
            </a:r>
            <a:r>
              <a:rPr lang="en-US" dirty="0" smtClean="0">
                <a:hlinkClick r:id="rId3"/>
              </a:rPr>
              <a:t>arXiv:1212.0540</a:t>
            </a:r>
            <a:endParaRPr lang="en-US" dirty="0" smtClean="0"/>
          </a:p>
          <a:p>
            <a:r>
              <a:rPr lang="en-US" b="1" dirty="0" smtClean="0"/>
              <a:t>TADPOL survey</a:t>
            </a:r>
            <a:r>
              <a:rPr lang="en-US" dirty="0" smtClean="0"/>
              <a:t> (CARMA key project): </a:t>
            </a:r>
            <a:r>
              <a:rPr lang="en-US" dirty="0" smtClean="0">
                <a:hlinkClick r:id="rId4" action="ppaction://hlinkfile"/>
              </a:rPr>
              <a:t>tadpol.astro.illinois.edu</a:t>
            </a:r>
            <a:endParaRPr lang="en-US" dirty="0"/>
          </a:p>
          <a:p>
            <a:r>
              <a:rPr lang="en-US" b="1" dirty="0" smtClean="0"/>
              <a:t>Questions?</a:t>
            </a:r>
            <a:r>
              <a:rPr lang="en-US" dirty="0" smtClean="0"/>
              <a:t>  Contact Chat Hull: </a:t>
            </a:r>
            <a:r>
              <a:rPr lang="en-US" dirty="0" smtClean="0">
                <a:hlinkClick r:id="rId5" action="ppaction://hlinkfile"/>
              </a:rPr>
              <a:t>chat@astro.berkeley.edu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6672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33700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Fin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5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2000"/>
            <a:ext cx="9144000" cy="914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386235"/>
            <a:ext cx="2772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FFFF"/>
                </a:solidFill>
                <a:latin typeface="Garamond"/>
                <a:cs typeface="Garamond"/>
              </a:rPr>
              <a:t>Credit: Bill Saxton</a:t>
            </a:r>
            <a:r>
              <a:rPr lang="en-US" sz="1200" dirty="0">
                <a:solidFill>
                  <a:srgbClr val="FFFFFF"/>
                </a:solidFill>
                <a:latin typeface="Garamond"/>
                <a:cs typeface="Garamond"/>
              </a:rPr>
              <a:t>,</a:t>
            </a:r>
            <a:r>
              <a:rPr lang="en-US" sz="1200" dirty="0" smtClean="0">
                <a:solidFill>
                  <a:srgbClr val="FFFFFF"/>
                </a:solidFill>
                <a:latin typeface="Garamond"/>
                <a:cs typeface="Garamond"/>
              </a:rPr>
              <a:t> Harvard-Smithsonian Center for Astrophysics</a:t>
            </a:r>
            <a:endParaRPr lang="en-US" sz="120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956300" y="406400"/>
            <a:ext cx="3175000" cy="14605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400" dirty="0" smtClean="0">
                <a:solidFill>
                  <a:srgbClr val="EEECE1"/>
                </a:solidFill>
              </a:rPr>
              <a:t>Simple model of SF with B-fields</a:t>
            </a:r>
          </a:p>
        </p:txBody>
      </p:sp>
    </p:spTree>
    <p:extLst>
      <p:ext uri="{BB962C8B-B14F-4D97-AF65-F5344CB8AC3E}">
        <p14:creationId xmlns:p14="http://schemas.microsoft.com/office/powerpoint/2010/main" val="3246614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270250" y="1308099"/>
            <a:ext cx="2590800" cy="5370775"/>
            <a:chOff x="2578100" y="1213365"/>
            <a:chExt cx="2590800" cy="5370775"/>
          </a:xfrm>
        </p:grpSpPr>
        <p:pic>
          <p:nvPicPr>
            <p:cNvPr id="2" name="Picture 1" descr="girart_outflow_dust_comparison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148"/>
            <a:stretch/>
          </p:blipFill>
          <p:spPr>
            <a:xfrm>
              <a:off x="2578100" y="1213365"/>
              <a:ext cx="2590800" cy="513530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721100" y="6214808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Girart</a:t>
              </a:r>
              <a:r>
                <a:rPr lang="en-US" dirty="0" smtClean="0"/>
                <a:t>+ 2006</a:t>
              </a:r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048874" y="5188982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Rao</a:t>
            </a:r>
            <a:r>
              <a:rPr lang="en-US" dirty="0" smtClean="0"/>
              <a:t>+ 2009</a:t>
            </a:r>
            <a:endParaRPr lang="en-US" dirty="0"/>
          </a:p>
        </p:txBody>
      </p:sp>
      <p:pic>
        <p:nvPicPr>
          <p:cNvPr id="9" name="Picture 8" descr="iras16293_Bfiel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640" y="2503642"/>
            <a:ext cx="3543251" cy="288521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727700" y="2197616"/>
            <a:ext cx="3416300" cy="3620532"/>
            <a:chOff x="5765800" y="2249448"/>
            <a:chExt cx="3416300" cy="3620532"/>
          </a:xfrm>
        </p:grpSpPr>
        <p:sp>
          <p:nvSpPr>
            <p:cNvPr id="5" name="TextBox 4"/>
            <p:cNvSpPr txBox="1"/>
            <p:nvPr/>
          </p:nvSpPr>
          <p:spPr>
            <a:xfrm>
              <a:off x="7569200" y="5500648"/>
              <a:ext cx="1612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Holland+ 1996</a:t>
              </a:r>
              <a:endParaRPr lang="en-US" dirty="0"/>
            </a:p>
          </p:txBody>
        </p:sp>
        <p:pic>
          <p:nvPicPr>
            <p:cNvPr id="10" name="Picture 9" descr="vla1623_misaligned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5800" y="2249448"/>
              <a:ext cx="3378200" cy="3390900"/>
            </a:xfrm>
            <a:prstGeom prst="rect">
              <a:avLst/>
            </a:prstGeom>
          </p:spPr>
        </p:pic>
      </p:grpSp>
      <p:sp>
        <p:nvSpPr>
          <p:cNvPr id="16" name="Left-Right Arrow 15"/>
          <p:cNvSpPr/>
          <p:nvPr/>
        </p:nvSpPr>
        <p:spPr>
          <a:xfrm rot="831906">
            <a:off x="682043" y="3750987"/>
            <a:ext cx="2470497" cy="212896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 rot="18446210">
            <a:off x="699324" y="3738286"/>
            <a:ext cx="2470497" cy="212896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 rot="5136174">
            <a:off x="1259103" y="3772456"/>
            <a:ext cx="1233797" cy="251893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 rot="14949224">
            <a:off x="4040604" y="5087920"/>
            <a:ext cx="1536700" cy="228601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/>
          <p:cNvSpPr/>
          <p:nvPr/>
        </p:nvSpPr>
        <p:spPr>
          <a:xfrm rot="1603039">
            <a:off x="3848100" y="5217439"/>
            <a:ext cx="1536700" cy="22860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/>
          <p:cNvSpPr/>
          <p:nvPr/>
        </p:nvSpPr>
        <p:spPr>
          <a:xfrm rot="19509484">
            <a:off x="6830978" y="4280040"/>
            <a:ext cx="2073343" cy="200314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-Right Arrow 23"/>
          <p:cNvSpPr/>
          <p:nvPr/>
        </p:nvSpPr>
        <p:spPr>
          <a:xfrm rot="2656027">
            <a:off x="6965949" y="4203229"/>
            <a:ext cx="1536700" cy="22860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292100" y="431800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Misalignment of B-fields and outflows</a:t>
            </a:r>
            <a:endParaRPr lang="en-US" dirty="0"/>
          </a:p>
        </p:txBody>
      </p:sp>
      <p:sp>
        <p:nvSpPr>
          <p:cNvPr id="14" name="Left-Right Arrow 13"/>
          <p:cNvSpPr/>
          <p:nvPr/>
        </p:nvSpPr>
        <p:spPr>
          <a:xfrm>
            <a:off x="166428" y="6131742"/>
            <a:ext cx="1536700" cy="228601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771650" y="602091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Outflow</a:t>
            </a:r>
            <a:endParaRPr lang="en-US" dirty="0"/>
          </a:p>
        </p:txBody>
      </p:sp>
      <p:sp>
        <p:nvSpPr>
          <p:cNvPr id="15" name="Left-Right Arrow 14"/>
          <p:cNvSpPr/>
          <p:nvPr/>
        </p:nvSpPr>
        <p:spPr>
          <a:xfrm>
            <a:off x="166428" y="6474642"/>
            <a:ext cx="1536700" cy="22860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771650" y="637651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B-field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160309" y="22114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IRAS 16293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429804" y="107231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IRAS 4A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138709" y="195803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VLA 1623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27931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  <p:bldP spid="23" grpId="0" animBg="1"/>
      <p:bldP spid="25" grpId="0" animBg="1"/>
      <p:bldP spid="24" grpId="0" animBg="1"/>
      <p:bldP spid="14" grpId="0" animBg="1"/>
      <p:bldP spid="29" grpId="0"/>
      <p:bldP spid="15" grpId="0" animBg="1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rma.jpg"/>
          <p:cNvPicPr>
            <a:picLocks noGrp="1" noChangeAspect="1"/>
          </p:cNvPicPr>
          <p:nvPr>
            <p:ph idx="1"/>
          </p:nvPr>
        </p:nvPicPr>
        <p:blipFill>
          <a:blip r:embed="rId3"/>
          <a:srcRect t="-21006" b="-21006"/>
          <a:stretch>
            <a:fillRect/>
          </a:stretch>
        </p:blipFill>
        <p:spPr>
          <a:xfrm>
            <a:off x="0" y="-750455"/>
            <a:ext cx="9144000" cy="50524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5062"/>
            <a:ext cx="8229600" cy="179198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CARMA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778" b="1" dirty="0" smtClean="0">
                <a:solidFill>
                  <a:schemeClr val="bg1"/>
                </a:solidFill>
              </a:rPr>
              <a:t>C</a:t>
            </a:r>
            <a:r>
              <a:rPr lang="en-US" sz="2778" dirty="0" smtClean="0">
                <a:solidFill>
                  <a:schemeClr val="bg1"/>
                </a:solidFill>
              </a:rPr>
              <a:t>ombined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rray for </a:t>
            </a:r>
            <a:r>
              <a:rPr lang="en-US" sz="2778" b="1" dirty="0" smtClean="0">
                <a:solidFill>
                  <a:schemeClr val="bg1"/>
                </a:solidFill>
              </a:rPr>
              <a:t>R</a:t>
            </a:r>
            <a:r>
              <a:rPr lang="en-US" sz="2778" dirty="0" smtClean="0">
                <a:solidFill>
                  <a:schemeClr val="bg1"/>
                </a:solidFill>
              </a:rPr>
              <a:t>esearch in </a:t>
            </a:r>
            <a:r>
              <a:rPr lang="en-US" sz="2778" b="1" dirty="0" smtClean="0">
                <a:solidFill>
                  <a:schemeClr val="bg1"/>
                </a:solidFill>
              </a:rPr>
              <a:t>M</a:t>
            </a:r>
            <a:r>
              <a:rPr lang="en-US" sz="2778" dirty="0" smtClean="0">
                <a:solidFill>
                  <a:schemeClr val="bg1"/>
                </a:solidFill>
              </a:rPr>
              <a:t>illimeter-wave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stronomy</a:t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222" dirty="0" smtClean="0">
                <a:solidFill>
                  <a:schemeClr val="bg1"/>
                </a:solidFill>
              </a:rPr>
              <a:t/>
            </a:r>
            <a:br>
              <a:rPr lang="en-US" sz="2222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>Consortium: Berkeley, Caltech, Illinois, Maryland, Chicago</a:t>
            </a:r>
            <a:br>
              <a:rPr lang="en-US" sz="2778" dirty="0" smtClean="0">
                <a:solidFill>
                  <a:schemeClr val="bg1"/>
                </a:solidFill>
              </a:rPr>
            </a:br>
            <a:endParaRPr lang="en-US" sz="2778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302680" y="3588128"/>
            <a:ext cx="5205560" cy="32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6 ⨯10-m, 9 ⨯ 6-m, 8 ⨯ 3.5-m telescopes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Observations at 1 cm, 3 mm, and </a:t>
            </a:r>
            <a:r>
              <a:rPr lang="en-US" sz="2800" b="1" dirty="0" smtClean="0">
                <a:latin typeface="Garamond"/>
              </a:rPr>
              <a:t>1 mm (polarization!)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Located in Cedar Flat, CA (near Bishop)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aramond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1009" y="2324100"/>
            <a:ext cx="4395591" cy="4412956"/>
            <a:chOff x="151009" y="2324100"/>
            <a:chExt cx="4395591" cy="4412956"/>
          </a:xfrm>
        </p:grpSpPr>
        <p:pic>
          <p:nvPicPr>
            <p:cNvPr id="7" name="Picture 6" descr="IMG_0219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9" y="3638928"/>
              <a:ext cx="2323596" cy="309812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2222500" y="2324100"/>
              <a:ext cx="2324100" cy="1977881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7629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9"/>
          <p:cNvGrpSpPr/>
          <p:nvPr/>
        </p:nvGrpSpPr>
        <p:grpSpPr>
          <a:xfrm>
            <a:off x="0" y="-96346"/>
            <a:ext cx="9144000" cy="6954845"/>
            <a:chOff x="0" y="0"/>
            <a:chExt cx="9144000" cy="6900495"/>
          </a:xfrm>
        </p:grpSpPr>
        <p:pic>
          <p:nvPicPr>
            <p:cNvPr id="3" name="Picture 2" descr="IMG_2925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4896646" y="4718001"/>
              <a:ext cx="16764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2400" dirty="0" smtClean="0">
                  <a:solidFill>
                    <a:srgbClr val="000000"/>
                  </a:solidFill>
                  <a:latin typeface="Garamond"/>
                  <a:cs typeface="Garamond"/>
                </a:rPr>
                <a:t>Waveguide circular polarizer</a:t>
              </a:r>
              <a:endParaRPr lang="en-US" sz="2400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10103" y="1979256"/>
              <a:ext cx="2362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2400" dirty="0" err="1" smtClean="0">
                  <a:solidFill>
                    <a:srgbClr val="000000"/>
                  </a:solidFill>
                  <a:latin typeface="Garamond"/>
                  <a:cs typeface="Garamond"/>
                </a:rPr>
                <a:t>Orthomode</a:t>
              </a:r>
              <a:r>
                <a:rPr lang="en-US" sz="2400" dirty="0" smtClean="0">
                  <a:solidFill>
                    <a:srgbClr val="000000"/>
                  </a:solidFill>
                  <a:latin typeface="Garamond"/>
                  <a:cs typeface="Garamond"/>
                </a:rPr>
                <a:t> transducer</a:t>
              </a:r>
              <a:endParaRPr lang="en-US" sz="2400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15395" y="1462920"/>
              <a:ext cx="304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2400" dirty="0" smtClean="0">
                  <a:solidFill>
                    <a:srgbClr val="000000"/>
                  </a:solidFill>
                  <a:latin typeface="Garamond"/>
                  <a:cs typeface="Garamond"/>
                </a:rPr>
                <a:t>SIS mixers</a:t>
              </a:r>
              <a:endParaRPr lang="en-US" sz="2400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14401" y="5423168"/>
              <a:ext cx="2209800" cy="1477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2400" dirty="0" smtClean="0">
                  <a:solidFill>
                    <a:srgbClr val="000000"/>
                  </a:solidFill>
                  <a:latin typeface="Garamond"/>
                  <a:cs typeface="Garamond"/>
                </a:rPr>
                <a:t>WBA13</a:t>
              </a:r>
            </a:p>
            <a:p>
              <a:pPr algn="ctr" defTabSz="457200"/>
              <a:r>
                <a:rPr lang="en-US" sz="2400" dirty="0" smtClean="0">
                  <a:solidFill>
                    <a:srgbClr val="000000"/>
                  </a:solidFill>
                  <a:latin typeface="Garamond"/>
                  <a:cs typeface="Garamond"/>
                </a:rPr>
                <a:t> </a:t>
              </a:r>
              <a:r>
                <a:rPr lang="en-US" sz="2400" dirty="0" err="1" smtClean="0">
                  <a:solidFill>
                    <a:srgbClr val="000000"/>
                  </a:solidFill>
                  <a:latin typeface="Garamond"/>
                  <a:cs typeface="Garamond"/>
                </a:rPr>
                <a:t>I.F</a:t>
              </a:r>
              <a:r>
                <a:rPr lang="en-US" sz="2400" dirty="0" smtClean="0">
                  <a:solidFill>
                    <a:srgbClr val="000000"/>
                  </a:solidFill>
                  <a:latin typeface="Garamond"/>
                  <a:cs typeface="Garamond"/>
                </a:rPr>
                <a:t>. amplifiers (1-9 GHz</a:t>
              </a:r>
              <a:r>
                <a:rPr lang="en-US" dirty="0" smtClean="0">
                  <a:solidFill>
                    <a:srgbClr val="000000"/>
                  </a:solidFill>
                  <a:latin typeface="Garamond"/>
                  <a:cs typeface="Garamond"/>
                </a:rPr>
                <a:t>)</a:t>
              </a:r>
            </a:p>
            <a:p>
              <a:pPr defTabSz="457200"/>
              <a:endParaRPr lang="en-US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4039395" y="1843397"/>
            <a:ext cx="2" cy="1839603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dirty="0" smtClean="0">
                  <a:solidFill>
                    <a:prstClr val="black"/>
                  </a:solidFill>
                  <a:latin typeface="Garamond"/>
                  <a:cs typeface="Garamond"/>
                </a:rPr>
                <a:t>1 inch</a:t>
              </a:r>
              <a:endParaRPr lang="en-US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7609481" y="6538670"/>
            <a:ext cx="154577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 smtClean="0">
                <a:solidFill>
                  <a:srgbClr val="000000"/>
                </a:solidFill>
                <a:latin typeface="Garamond"/>
                <a:cs typeface="Garamond"/>
              </a:rPr>
              <a:t>Credit: Dick </a:t>
            </a:r>
            <a:r>
              <a:rPr lang="en-US" sz="1200" dirty="0" err="1" smtClean="0">
                <a:solidFill>
                  <a:srgbClr val="000000"/>
                </a:solidFill>
                <a:latin typeface="Garamond"/>
                <a:cs typeface="Garamond"/>
              </a:rPr>
              <a:t>Plambeck</a:t>
            </a:r>
            <a:endParaRPr lang="en-US" sz="12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683000" y="1843397"/>
            <a:ext cx="356396" cy="109877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48128" y="2428439"/>
            <a:ext cx="157955" cy="2848139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948129" y="3979333"/>
            <a:ext cx="390788" cy="129724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505986" y="2423588"/>
            <a:ext cx="605762" cy="71367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36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1" y="1293289"/>
            <a:ext cx="8771466" cy="5207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35 sources</a:t>
            </a:r>
            <a:endParaRPr lang="en-US" dirty="0" smtClean="0"/>
          </a:p>
          <a:p>
            <a:pPr marL="274320" lvl="1" indent="0" algn="ctr">
              <a:buNone/>
            </a:pPr>
            <a:r>
              <a:rPr lang="en-US" sz="2100" dirty="0" smtClean="0"/>
              <a:t>Triples number of </a:t>
            </a:r>
            <a:r>
              <a:rPr lang="en-US" sz="2100" dirty="0" err="1" smtClean="0"/>
              <a:t>interferometric</a:t>
            </a:r>
            <a:r>
              <a:rPr lang="en-US" sz="2100" dirty="0" smtClean="0"/>
              <a:t> polarization maps</a:t>
            </a:r>
          </a:p>
          <a:p>
            <a:pPr marL="274320" lvl="1" indent="0" algn="ctr">
              <a:buNone/>
            </a:pPr>
            <a:endParaRPr lang="en-US" sz="2100" i="1" dirty="0" smtClean="0"/>
          </a:p>
          <a:p>
            <a:pPr marL="0" indent="0" algn="ctr">
              <a:buNone/>
            </a:pPr>
            <a:r>
              <a:rPr lang="en-US" b="1" dirty="0" smtClean="0"/>
              <a:t>~300 observing hours</a:t>
            </a:r>
            <a:endParaRPr lang="en-US" dirty="0"/>
          </a:p>
          <a:p>
            <a:pPr marL="0" indent="0" algn="ctr">
              <a:buNone/>
            </a:pPr>
            <a:r>
              <a:rPr lang="en-US" sz="2100" dirty="0" smtClean="0"/>
              <a:t>CARMA C, D, &amp; E arrays</a:t>
            </a:r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r>
              <a:rPr lang="en-US" b="1" dirty="0" smtClean="0"/>
              <a:t>1 </a:t>
            </a:r>
            <a:r>
              <a:rPr lang="en-US" b="1" dirty="0"/>
              <a:t>– </a:t>
            </a:r>
            <a:r>
              <a:rPr lang="en-US" b="1" dirty="0" smtClean="0"/>
              <a:t>4</a:t>
            </a:r>
            <a:r>
              <a:rPr lang="en-US" b="1" i="1" dirty="0" smtClean="0"/>
              <a:t>" </a:t>
            </a:r>
            <a:r>
              <a:rPr lang="en-US" b="1" dirty="0" smtClean="0"/>
              <a:t>resolution</a:t>
            </a:r>
            <a:endParaRPr lang="en-US" i="1" dirty="0"/>
          </a:p>
          <a:p>
            <a:pPr marL="0" indent="0" algn="ctr">
              <a:buNone/>
            </a:pPr>
            <a:r>
              <a:rPr lang="en-US" sz="2100" dirty="0" smtClean="0"/>
              <a:t>10</a:t>
            </a:r>
            <a:r>
              <a:rPr lang="en-US" sz="1500" dirty="0" smtClean="0"/>
              <a:t>⨉</a:t>
            </a:r>
            <a:r>
              <a:rPr lang="en-US" dirty="0" smtClean="0"/>
              <a:t> </a:t>
            </a:r>
            <a:r>
              <a:rPr lang="en-US" sz="2100" dirty="0" smtClean="0"/>
              <a:t>higher resolution than CSO</a:t>
            </a:r>
            <a:r>
              <a:rPr lang="en-US" sz="2100" dirty="0"/>
              <a:t> </a:t>
            </a:r>
            <a:r>
              <a:rPr lang="en-US" sz="2100" dirty="0" smtClean="0"/>
              <a:t>&amp; JCMT</a:t>
            </a:r>
          </a:p>
          <a:p>
            <a:pPr marL="0" indent="0" algn="ctr">
              <a:buNone/>
            </a:pPr>
            <a:r>
              <a:rPr lang="en-US" sz="2100" dirty="0" smtClean="0"/>
              <a:t>Probes intermediate region between ~0.1 pc (single-dish) and ~100 AU (ALMA)</a:t>
            </a:r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r>
              <a:rPr lang="en-US" b="1" dirty="0" smtClean="0"/>
              <a:t>1 mm wavelength</a:t>
            </a:r>
            <a:endParaRPr lang="en-US" dirty="0"/>
          </a:p>
          <a:p>
            <a:pPr marL="0" indent="0" algn="ctr">
              <a:buNone/>
            </a:pPr>
            <a:r>
              <a:rPr lang="en-US" sz="2100" dirty="0" smtClean="0"/>
              <a:t>Ideal for dust polarization, as well as CO(2-1) for outflow mapping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50551" y="2427286"/>
            <a:ext cx="277840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≠ 75 seconds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987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" y="96812"/>
            <a:ext cx="8229600" cy="990600"/>
          </a:xfrm>
        </p:spPr>
        <p:txBody>
          <a:bodyPr/>
          <a:lstStyle/>
          <a:p>
            <a:r>
              <a:rPr lang="en-US" dirty="0" smtClean="0"/>
              <a:t>TADPOL collaboration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79351" y="862331"/>
            <a:ext cx="4956449" cy="524979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UC Berkeley</a:t>
            </a:r>
          </a:p>
          <a:p>
            <a:pPr marL="274320" lvl="1" indent="0">
              <a:buFont typeface="Arial" pitchFamily="34" charset="0"/>
              <a:buNone/>
            </a:pPr>
            <a:r>
              <a:rPr lang="en-US" dirty="0" smtClean="0">
                <a:solidFill>
                  <a:srgbClr val="FF6600"/>
                </a:solidFill>
              </a:rPr>
              <a:t>Chat Hull (PI), </a:t>
            </a:r>
            <a:r>
              <a:rPr lang="en-US" dirty="0" smtClean="0"/>
              <a:t>Dick </a:t>
            </a:r>
            <a:r>
              <a:rPr lang="en-US" dirty="0" err="1" smtClean="0"/>
              <a:t>Plambeck</a:t>
            </a:r>
            <a:r>
              <a:rPr lang="en-US" dirty="0" smtClean="0"/>
              <a:t>, Mel Wright, Carl Heiles, Geoff Bower</a:t>
            </a:r>
          </a:p>
          <a:p>
            <a:pPr marL="274320" lvl="1" indent="0">
              <a:buFont typeface="Arial" pitchFamily="34" charset="0"/>
              <a:buNone/>
            </a:pPr>
            <a:endParaRPr lang="en-US" sz="1500" dirty="0" smtClean="0"/>
          </a:p>
          <a:p>
            <a:r>
              <a:rPr lang="en-US" b="1" dirty="0" smtClean="0"/>
              <a:t>University of Maryland</a:t>
            </a:r>
          </a:p>
          <a:p>
            <a:pPr marL="274320" lvl="1" indent="0">
              <a:buFont typeface="Arial" pitchFamily="34" charset="0"/>
              <a:buNone/>
            </a:pPr>
            <a:r>
              <a:rPr lang="en-US" dirty="0" smtClean="0"/>
              <a:t>Marc Pound, Alberto </a:t>
            </a:r>
            <a:r>
              <a:rPr lang="en-US" dirty="0" err="1" smtClean="0"/>
              <a:t>Bolatto</a:t>
            </a:r>
            <a:r>
              <a:rPr lang="en-US" dirty="0" smtClean="0"/>
              <a:t>, Katherine Jameson, </a:t>
            </a:r>
          </a:p>
          <a:p>
            <a:pPr marL="274320" lvl="1" indent="0">
              <a:buFont typeface="Arial" pitchFamily="34" charset="0"/>
              <a:buNone/>
            </a:pPr>
            <a:r>
              <a:rPr lang="en-US" dirty="0" smtClean="0"/>
              <a:t>Lee Mundy</a:t>
            </a:r>
          </a:p>
          <a:p>
            <a:pPr marL="274320" lvl="1" indent="0">
              <a:buFont typeface="Arial" pitchFamily="34" charset="0"/>
              <a:buNone/>
            </a:pPr>
            <a:endParaRPr lang="en-US" sz="1500" dirty="0" smtClean="0"/>
          </a:p>
          <a:p>
            <a:r>
              <a:rPr lang="en-US" b="1" dirty="0" smtClean="0"/>
              <a:t>Caltech</a:t>
            </a:r>
          </a:p>
          <a:p>
            <a:pPr marL="274320" lvl="1" indent="0">
              <a:buFont typeface="Arial" pitchFamily="34" charset="0"/>
              <a:buNone/>
            </a:pPr>
            <a:r>
              <a:rPr lang="en-US" dirty="0" err="1" smtClean="0"/>
              <a:t>Thushara</a:t>
            </a:r>
            <a:r>
              <a:rPr lang="en-US" dirty="0" smtClean="0"/>
              <a:t> </a:t>
            </a:r>
            <a:r>
              <a:rPr lang="en-US" dirty="0" err="1" smtClean="0"/>
              <a:t>Pillai</a:t>
            </a:r>
            <a:r>
              <a:rPr lang="en-US" dirty="0" smtClean="0"/>
              <a:t>, John Carpenter, James Lamb, </a:t>
            </a:r>
          </a:p>
          <a:p>
            <a:pPr marL="274320" lvl="1" indent="0">
              <a:buFont typeface="Arial" pitchFamily="34" charset="0"/>
              <a:buNone/>
            </a:pPr>
            <a:r>
              <a:rPr lang="en-US" dirty="0" err="1" smtClean="0"/>
              <a:t>Nikolaus</a:t>
            </a:r>
            <a:r>
              <a:rPr lang="en-US" dirty="0" smtClean="0"/>
              <a:t> </a:t>
            </a:r>
            <a:r>
              <a:rPr lang="en-US" dirty="0" err="1" smtClean="0"/>
              <a:t>Volgenau</a:t>
            </a:r>
            <a:endParaRPr lang="en-US" dirty="0" smtClean="0"/>
          </a:p>
          <a:p>
            <a:pPr marL="274320" lvl="1" indent="0">
              <a:buFont typeface="Arial" pitchFamily="34" charset="0"/>
              <a:buNone/>
            </a:pPr>
            <a:endParaRPr lang="en-US" sz="1500" dirty="0" smtClean="0"/>
          </a:p>
          <a:p>
            <a:r>
              <a:rPr lang="en-US" b="1" dirty="0" smtClean="0"/>
              <a:t>University of Illinois, Urbana-Champagne</a:t>
            </a:r>
          </a:p>
          <a:p>
            <a:pPr marL="274320" lvl="1" indent="0">
              <a:buFont typeface="Arial" pitchFamily="34" charset="0"/>
              <a:buNone/>
            </a:pPr>
            <a:r>
              <a:rPr lang="en-US" dirty="0" smtClean="0"/>
              <a:t>Ian Stephens, Leslie Looney, </a:t>
            </a:r>
            <a:r>
              <a:rPr lang="en-US" dirty="0" err="1" smtClean="0"/>
              <a:t>Woojin</a:t>
            </a:r>
            <a:r>
              <a:rPr lang="en-US" dirty="0" smtClean="0"/>
              <a:t> Kwon, </a:t>
            </a:r>
          </a:p>
          <a:p>
            <a:pPr marL="274320" lvl="1" indent="0">
              <a:buFont typeface="Arial" pitchFamily="34" charset="0"/>
              <a:buNone/>
            </a:pPr>
            <a:r>
              <a:rPr lang="en-US" dirty="0" smtClean="0"/>
              <a:t>Dick </a:t>
            </a:r>
            <a:r>
              <a:rPr lang="en-US" dirty="0" err="1" smtClean="0"/>
              <a:t>Crutcher</a:t>
            </a:r>
            <a:r>
              <a:rPr lang="en-US" dirty="0" smtClean="0"/>
              <a:t>, Nick </a:t>
            </a:r>
            <a:r>
              <a:rPr lang="en-US" dirty="0" err="1" smtClean="0"/>
              <a:t>Hakobian</a:t>
            </a:r>
            <a:endParaRPr lang="en-US" dirty="0" smtClean="0"/>
          </a:p>
          <a:p>
            <a:pPr marL="274320" lvl="1" indent="0">
              <a:buFont typeface="Arial" pitchFamily="34" charset="0"/>
              <a:buNone/>
            </a:pPr>
            <a:endParaRPr lang="en-US" sz="1500" dirty="0" smtClean="0"/>
          </a:p>
          <a:p>
            <a:r>
              <a:rPr lang="en-US" b="1" dirty="0" smtClean="0"/>
              <a:t>Other</a:t>
            </a:r>
          </a:p>
          <a:p>
            <a:pPr marL="274320" lvl="1" indent="0">
              <a:buNone/>
            </a:pPr>
            <a:r>
              <a:rPr lang="en-US" dirty="0"/>
              <a:t>Dan </a:t>
            </a:r>
            <a:r>
              <a:rPr lang="en-US" dirty="0" err="1"/>
              <a:t>Marrone</a:t>
            </a:r>
            <a:r>
              <a:rPr lang="en-US" dirty="0"/>
              <a:t> (Arizona), Meredith Hughes (Wesleyan)</a:t>
            </a:r>
            <a:r>
              <a:rPr lang="en-US" dirty="0" smtClean="0"/>
              <a:t>, </a:t>
            </a:r>
            <a:r>
              <a:rPr lang="en-US" dirty="0"/>
              <a:t>John </a:t>
            </a:r>
            <a:r>
              <a:rPr lang="en-US" dirty="0" err="1"/>
              <a:t>Vaillancourt</a:t>
            </a:r>
            <a:r>
              <a:rPr lang="en-US" dirty="0"/>
              <a:t> &amp; </a:t>
            </a:r>
            <a:r>
              <a:rPr lang="en-US" dirty="0" err="1"/>
              <a:t>Göran</a:t>
            </a:r>
            <a:r>
              <a:rPr lang="en-US" dirty="0"/>
              <a:t> </a:t>
            </a:r>
            <a:r>
              <a:rPr lang="en-US" dirty="0" err="1" smtClean="0"/>
              <a:t>Sandell</a:t>
            </a:r>
            <a:r>
              <a:rPr lang="en-US" dirty="0" smtClean="0"/>
              <a:t> (</a:t>
            </a:r>
            <a:r>
              <a:rPr lang="en-US" dirty="0"/>
              <a:t>USRA-SOFIA), John Tobin (NRAO</a:t>
            </a:r>
            <a:r>
              <a:rPr lang="en-US" dirty="0" smtClean="0"/>
              <a:t>), Jason Fiege (Manitoba), </a:t>
            </a:r>
          </a:p>
          <a:p>
            <a:pPr marL="274320" lvl="1" indent="0">
              <a:buNone/>
            </a:pPr>
            <a:r>
              <a:rPr lang="en-US" dirty="0" smtClean="0"/>
              <a:t>Erica Franzmann (Manitoba), Martin Houde (UWO, Caltech), Brenda Matthews (NRC-CNRC)</a:t>
            </a:r>
          </a:p>
          <a:p>
            <a:endParaRPr lang="en-US" dirty="0"/>
          </a:p>
        </p:txBody>
      </p:sp>
      <p:pic>
        <p:nvPicPr>
          <p:cNvPr id="6" name="Picture 3" descr="carmalogo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" y="6201463"/>
            <a:ext cx="661257" cy="656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rizona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693" y="6183303"/>
            <a:ext cx="730467" cy="674952"/>
          </a:xfrm>
          <a:prstGeom prst="rect">
            <a:avLst/>
          </a:prstGeom>
        </p:spPr>
      </p:pic>
      <p:pic>
        <p:nvPicPr>
          <p:cNvPr id="8" name="Picture 7" descr="USR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685" y="6225121"/>
            <a:ext cx="814149" cy="602471"/>
          </a:xfrm>
          <a:prstGeom prst="rect">
            <a:avLst/>
          </a:prstGeom>
        </p:spPr>
      </p:pic>
      <p:pic>
        <p:nvPicPr>
          <p:cNvPr id="10" name="Picture 9" descr="NRC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809" y="6258650"/>
            <a:ext cx="953220" cy="580388"/>
          </a:xfrm>
          <a:prstGeom prst="rect">
            <a:avLst/>
          </a:prstGeom>
        </p:spPr>
      </p:pic>
      <p:pic>
        <p:nvPicPr>
          <p:cNvPr id="11" name="Picture 10" descr="Berkel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20" y="6191302"/>
            <a:ext cx="656814" cy="656814"/>
          </a:xfrm>
          <a:prstGeom prst="rect">
            <a:avLst/>
          </a:prstGeom>
        </p:spPr>
      </p:pic>
      <p:pic>
        <p:nvPicPr>
          <p:cNvPr id="12" name="Picture 11" descr="NASA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779" y="6206532"/>
            <a:ext cx="746698" cy="639287"/>
          </a:xfrm>
          <a:prstGeom prst="rect">
            <a:avLst/>
          </a:prstGeom>
        </p:spPr>
      </p:pic>
      <p:pic>
        <p:nvPicPr>
          <p:cNvPr id="14" name="Picture 13" descr="Caltech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77" y="6170416"/>
            <a:ext cx="674951" cy="674951"/>
          </a:xfrm>
          <a:prstGeom prst="rect">
            <a:avLst/>
          </a:prstGeom>
        </p:spPr>
      </p:pic>
      <p:pic>
        <p:nvPicPr>
          <p:cNvPr id="15" name="Picture 14" descr="Illinoi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04" y="6170983"/>
            <a:ext cx="507119" cy="656814"/>
          </a:xfrm>
          <a:prstGeom prst="rect">
            <a:avLst/>
          </a:prstGeom>
        </p:spPr>
      </p:pic>
      <p:pic>
        <p:nvPicPr>
          <p:cNvPr id="16" name="Picture 15" descr="Manitoba.jpe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28087" b="38984"/>
          <a:stretch/>
        </p:blipFill>
        <p:spPr>
          <a:xfrm>
            <a:off x="7610910" y="6209581"/>
            <a:ext cx="592964" cy="711245"/>
          </a:xfrm>
          <a:prstGeom prst="rect">
            <a:avLst/>
          </a:prstGeom>
        </p:spPr>
      </p:pic>
      <p:pic>
        <p:nvPicPr>
          <p:cNvPr id="17" name="Picture 16" descr="UWO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7"/>
          <a:stretch/>
        </p:blipFill>
        <p:spPr>
          <a:xfrm>
            <a:off x="6915438" y="6201183"/>
            <a:ext cx="770187" cy="656750"/>
          </a:xfrm>
          <a:prstGeom prst="rect">
            <a:avLst/>
          </a:prstGeom>
        </p:spPr>
      </p:pic>
      <p:pic>
        <p:nvPicPr>
          <p:cNvPr id="3" name="Picture 2" descr="wes_seal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817" y="6204351"/>
            <a:ext cx="569226" cy="634687"/>
          </a:xfrm>
          <a:prstGeom prst="rect">
            <a:avLst/>
          </a:prstGeom>
        </p:spPr>
      </p:pic>
      <p:pic>
        <p:nvPicPr>
          <p:cNvPr id="4" name="Picture 3" descr="NRAO_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719" y="6186212"/>
            <a:ext cx="491222" cy="640080"/>
          </a:xfrm>
          <a:prstGeom prst="rect">
            <a:avLst/>
          </a:prstGeom>
        </p:spPr>
      </p:pic>
      <p:pic>
        <p:nvPicPr>
          <p:cNvPr id="13" name="Picture 12" descr="umd-ball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40" y="6148192"/>
            <a:ext cx="698420" cy="69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83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05533" y="-554898"/>
            <a:ext cx="6213480" cy="87928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35571" y="644065"/>
            <a:ext cx="200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L1157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282033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469933" y="1270008"/>
            <a:ext cx="7134560" cy="5195933"/>
            <a:chOff x="3449093" y="1263895"/>
            <a:chExt cx="7277600" cy="53398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497232" y="374323"/>
              <a:ext cx="5181322" cy="7277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702298" y="1263895"/>
              <a:ext cx="282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NGC 1333-IRAS 2A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-973632" y="1270008"/>
            <a:ext cx="7143233" cy="5195934"/>
            <a:chOff x="-973632" y="1375838"/>
            <a:chExt cx="7143233" cy="519593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4099" y="476269"/>
              <a:ext cx="5047772" cy="714323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32416" y="1375838"/>
              <a:ext cx="2741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NGC 1333-IRAS 4A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TADPOL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5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16941</TotalTime>
  <Words>1210</Words>
  <Application>Microsoft Macintosh PowerPoint</Application>
  <PresentationFormat>On-screen Show (4:3)</PresentationFormat>
  <Paragraphs>158</Paragraphs>
  <Slides>13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Clarity</vt:lpstr>
      <vt:lpstr>1_Office Theme</vt:lpstr>
      <vt:lpstr>6_Office Theme</vt:lpstr>
      <vt:lpstr>Are magnetic fields and outflows aligned in protostellar cores?</vt:lpstr>
      <vt:lpstr>PowerPoint Presentation</vt:lpstr>
      <vt:lpstr>PowerPoint Presentation</vt:lpstr>
      <vt:lpstr>CARMA Combined Array for Research in Millimeter-wave Astronomy      Consortium: Berkeley, Caltech, Illinois, Maryland, Chicago </vt:lpstr>
      <vt:lpstr>1 mm dual-polarization receivers</vt:lpstr>
      <vt:lpstr>TADPOL survey</vt:lpstr>
      <vt:lpstr>TADPOL collaboration</vt:lpstr>
      <vt:lpstr>TADPOL results</vt:lpstr>
      <vt:lpstr>PowerPoint Presentation</vt:lpstr>
      <vt:lpstr>PowerPoint Presentation</vt:lpstr>
      <vt:lpstr>Outflow vs. B-field: distribution</vt:lpstr>
      <vt:lpstr>Conclusions</vt:lpstr>
      <vt:lpstr>Fin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Polarization in star forming regions</dc:title>
  <dc:creator>Charles Hull</dc:creator>
  <cp:lastModifiedBy>Charles Hull</cp:lastModifiedBy>
  <cp:revision>1017</cp:revision>
  <cp:lastPrinted>2012-02-01T18:51:01Z</cp:lastPrinted>
  <dcterms:created xsi:type="dcterms:W3CDTF">2012-01-11T00:06:38Z</dcterms:created>
  <dcterms:modified xsi:type="dcterms:W3CDTF">2013-03-05T06:10:45Z</dcterms:modified>
</cp:coreProperties>
</file>